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9" r:id="rId3"/>
    <p:sldId id="258" r:id="rId4"/>
    <p:sldId id="257"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zh-TW" altLang="en-US"/>
              <a:t>按一下以編輯母片標題樣式</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10/18/2018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zh-TW" altLang="en-US"/>
              <a:t>按一下以編輯母片標題樣式</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DA16AA21-1863-4931-97CB-99D0A168701B}" type="datetimeFigureOut">
              <a:rPr lang="en-US" dirty="0"/>
              <a:t>10/18/2018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Date Placeholder 4"/>
          <p:cNvSpPr>
            <a:spLocks noGrp="1"/>
          </p:cNvSpPr>
          <p:nvPr>
            <p:ph type="dt" sz="half" idx="10"/>
          </p:nvPr>
        </p:nvSpPr>
        <p:spPr/>
        <p:txBody>
          <a:bodyPr/>
          <a:lstStyle/>
          <a:p>
            <a:fld id="{3772C379-9A7C-4C87-A116-CBE9F58B04C5}" type="datetimeFigureOut">
              <a:rPr lang="en-US" dirty="0"/>
              <a:t>10/18/2018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10/18/2018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78C2F42-0B6F-4C7C-9CA2-571722250B2B}"/>
              </a:ext>
            </a:extLst>
          </p:cNvPr>
          <p:cNvSpPr>
            <a:spLocks noGrp="1"/>
          </p:cNvSpPr>
          <p:nvPr>
            <p:ph type="ctrTitle"/>
          </p:nvPr>
        </p:nvSpPr>
        <p:spPr/>
        <p:txBody>
          <a:bodyPr/>
          <a:lstStyle/>
          <a:p>
            <a:pPr algn="ctr"/>
            <a:r>
              <a:rPr lang="en-US" altLang="zh-TW" dirty="0"/>
              <a:t>Ponder</a:t>
            </a:r>
            <a:r>
              <a:rPr lang="zh-TW" altLang="en-US" dirty="0"/>
              <a:t> </a:t>
            </a:r>
            <a:r>
              <a:rPr lang="en-US" altLang="zh-TW" dirty="0"/>
              <a:t>accelerator</a:t>
            </a:r>
            <a:br>
              <a:rPr lang="en-US" altLang="zh-TW" dirty="0"/>
            </a:br>
            <a:r>
              <a:rPr lang="zh-TW" altLang="en-US" sz="5400" dirty="0"/>
              <a:t>思考加速器</a:t>
            </a:r>
          </a:p>
        </p:txBody>
      </p:sp>
      <p:sp>
        <p:nvSpPr>
          <p:cNvPr id="3" name="副標題 2">
            <a:extLst>
              <a:ext uri="{FF2B5EF4-FFF2-40B4-BE49-F238E27FC236}">
                <a16:creationId xmlns:a16="http://schemas.microsoft.com/office/drawing/2014/main" id="{004C2CA8-7464-4736-9201-D8DB0827FC8D}"/>
              </a:ext>
            </a:extLst>
          </p:cNvPr>
          <p:cNvSpPr>
            <a:spLocks noGrp="1"/>
          </p:cNvSpPr>
          <p:nvPr>
            <p:ph type="subTitle" idx="1"/>
          </p:nvPr>
        </p:nvSpPr>
        <p:spPr/>
        <p:txBody>
          <a:bodyPr/>
          <a:lstStyle/>
          <a:p>
            <a:endParaRPr lang="zh-TW" altLang="en-US" dirty="0"/>
          </a:p>
        </p:txBody>
      </p:sp>
    </p:spTree>
    <p:extLst>
      <p:ext uri="{BB962C8B-B14F-4D97-AF65-F5344CB8AC3E}">
        <p14:creationId xmlns:p14="http://schemas.microsoft.com/office/powerpoint/2010/main" val="3313826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C57D5AB-8376-475A-B36B-B020B0FBF3B1}"/>
              </a:ext>
            </a:extLst>
          </p:cNvPr>
          <p:cNvSpPr>
            <a:spLocks noGrp="1"/>
          </p:cNvSpPr>
          <p:nvPr>
            <p:ph type="title"/>
          </p:nvPr>
        </p:nvSpPr>
        <p:spPr/>
        <p:txBody>
          <a:bodyPr/>
          <a:lstStyle/>
          <a:p>
            <a:r>
              <a:rPr lang="en-US" altLang="zh-TW" dirty="0"/>
              <a:t>motivation</a:t>
            </a:r>
            <a:endParaRPr lang="zh-TW" altLang="en-US" dirty="0"/>
          </a:p>
        </p:txBody>
      </p:sp>
      <p:sp>
        <p:nvSpPr>
          <p:cNvPr id="3" name="內容版面配置區 2">
            <a:extLst>
              <a:ext uri="{FF2B5EF4-FFF2-40B4-BE49-F238E27FC236}">
                <a16:creationId xmlns:a16="http://schemas.microsoft.com/office/drawing/2014/main" id="{D61E6F66-7892-480F-AA1D-8BE8185B8678}"/>
              </a:ext>
            </a:extLst>
          </p:cNvPr>
          <p:cNvSpPr>
            <a:spLocks noGrp="1"/>
          </p:cNvSpPr>
          <p:nvPr>
            <p:ph idx="1"/>
          </p:nvPr>
        </p:nvSpPr>
        <p:spPr>
          <a:xfrm>
            <a:off x="1069849" y="2121408"/>
            <a:ext cx="8346714" cy="4569538"/>
          </a:xfrm>
        </p:spPr>
        <p:txBody>
          <a:bodyPr>
            <a:normAutofit lnSpcReduction="10000"/>
          </a:bodyPr>
          <a:lstStyle/>
          <a:p>
            <a:r>
              <a:rPr lang="en-US" altLang="zh-TW" sz="2800" dirty="0"/>
              <a:t>There are 200 billion brain cells in the human brain, which can store 100 billion messages. It can also produce 4000 thoughts every 24 hours. It is the most sophisticated and the most sensitive organ in the world. According to the study, humans use only 3%~4% of their brains in the lifetime. Therefore, we want to invent an instrument that can fully develop human potential</a:t>
            </a:r>
          </a:p>
          <a:p>
            <a:r>
              <a:rPr lang="zh-TW" altLang="zh-TW" kern="100" dirty="0">
                <a:solidFill>
                  <a:srgbClr val="333333"/>
                </a:solidFill>
                <a:latin typeface="Helvetica" panose="020B0604020202020204" pitchFamily="34" charset="0"/>
                <a:ea typeface="新細明體" panose="02020500000000000000" pitchFamily="18" charset="-120"/>
                <a:cs typeface="Helvetica" panose="020B0604020202020204" pitchFamily="34" charset="0"/>
              </a:rPr>
              <a:t>人腦中有</a:t>
            </a:r>
            <a:r>
              <a:rPr lang="en-US" altLang="zh-TW" kern="100" dirty="0">
                <a:solidFill>
                  <a:srgbClr val="333333"/>
                </a:solidFill>
                <a:latin typeface="Helvetica" panose="020B0604020202020204" pitchFamily="34" charset="0"/>
                <a:ea typeface="新細明體" panose="02020500000000000000" pitchFamily="18" charset="-120"/>
                <a:cs typeface="Times New Roman" panose="02020603050405020304" pitchFamily="18" charset="0"/>
              </a:rPr>
              <a:t>2</a:t>
            </a:r>
            <a:r>
              <a:rPr lang="zh-TW" altLang="zh-TW" kern="100" dirty="0">
                <a:solidFill>
                  <a:srgbClr val="333333"/>
                </a:solidFill>
                <a:latin typeface="Helvetica" panose="020B0604020202020204" pitchFamily="34" charset="0"/>
                <a:ea typeface="新細明體" panose="02020500000000000000" pitchFamily="18" charset="-120"/>
                <a:cs typeface="Helvetica" panose="020B0604020202020204" pitchFamily="34" charset="0"/>
              </a:rPr>
              <a:t>千億個腦細胞、可儲存</a:t>
            </a:r>
            <a:r>
              <a:rPr lang="en-US" altLang="zh-TW" kern="100" dirty="0">
                <a:solidFill>
                  <a:srgbClr val="333333"/>
                </a:solidFill>
                <a:latin typeface="Helvetica" panose="020B0604020202020204" pitchFamily="34" charset="0"/>
                <a:ea typeface="新細明體" panose="02020500000000000000" pitchFamily="18" charset="-120"/>
                <a:cs typeface="Times New Roman" panose="02020603050405020304" pitchFamily="18" charset="0"/>
              </a:rPr>
              <a:t>1</a:t>
            </a:r>
            <a:r>
              <a:rPr lang="zh-TW" altLang="zh-TW" kern="100" dirty="0">
                <a:solidFill>
                  <a:srgbClr val="333333"/>
                </a:solidFill>
                <a:latin typeface="Helvetica" panose="020B0604020202020204" pitchFamily="34" charset="0"/>
                <a:ea typeface="新細明體" panose="02020500000000000000" pitchFamily="18" charset="-120"/>
                <a:cs typeface="Helvetica" panose="020B0604020202020204" pitchFamily="34" charset="0"/>
              </a:rPr>
              <a:t>千億條訊息，平均每</a:t>
            </a:r>
            <a:r>
              <a:rPr lang="en-US" altLang="zh-TW" kern="100" dirty="0">
                <a:solidFill>
                  <a:srgbClr val="333333"/>
                </a:solidFill>
                <a:latin typeface="Helvetica" panose="020B0604020202020204" pitchFamily="34" charset="0"/>
                <a:ea typeface="新細明體" panose="02020500000000000000" pitchFamily="18" charset="-120"/>
                <a:cs typeface="Times New Roman" panose="02020603050405020304" pitchFamily="18" charset="0"/>
              </a:rPr>
              <a:t>24</a:t>
            </a:r>
            <a:r>
              <a:rPr lang="zh-TW" altLang="zh-TW" kern="100" dirty="0">
                <a:solidFill>
                  <a:srgbClr val="333333"/>
                </a:solidFill>
                <a:latin typeface="Helvetica" panose="020B0604020202020204" pitchFamily="34" charset="0"/>
                <a:ea typeface="新細明體" panose="02020500000000000000" pitchFamily="18" charset="-120"/>
                <a:cs typeface="Helvetica" panose="020B0604020202020204" pitchFamily="34" charset="0"/>
              </a:rPr>
              <a:t>小時產生</a:t>
            </a:r>
            <a:r>
              <a:rPr lang="en-US" altLang="zh-TW" kern="100" dirty="0">
                <a:solidFill>
                  <a:srgbClr val="333333"/>
                </a:solidFill>
                <a:latin typeface="Helvetica" panose="020B0604020202020204" pitchFamily="34" charset="0"/>
                <a:ea typeface="新細明體" panose="02020500000000000000" pitchFamily="18" charset="-120"/>
                <a:cs typeface="Times New Roman" panose="02020603050405020304" pitchFamily="18" charset="0"/>
              </a:rPr>
              <a:t>4</a:t>
            </a:r>
            <a:r>
              <a:rPr lang="zh-TW" altLang="zh-TW" kern="100" dirty="0">
                <a:solidFill>
                  <a:srgbClr val="333333"/>
                </a:solidFill>
                <a:latin typeface="Helvetica" panose="020B0604020202020204" pitchFamily="34" charset="0"/>
                <a:ea typeface="新細明體" panose="02020500000000000000" pitchFamily="18" charset="-120"/>
                <a:cs typeface="Helvetica" panose="020B0604020202020204" pitchFamily="34" charset="0"/>
              </a:rPr>
              <a:t>千種思想，是世界上最精密、最靈敏的器官。研究發現，人類終其一生大腦只運用了</a:t>
            </a:r>
            <a:r>
              <a:rPr lang="en-US" altLang="zh-TW" kern="100" dirty="0">
                <a:solidFill>
                  <a:srgbClr val="333333"/>
                </a:solidFill>
                <a:latin typeface="Helvetica" panose="020B0604020202020204" pitchFamily="34" charset="0"/>
                <a:ea typeface="新細明體" panose="02020500000000000000" pitchFamily="18" charset="-120"/>
                <a:cs typeface="Times New Roman" panose="02020603050405020304" pitchFamily="18" charset="0"/>
              </a:rPr>
              <a:t>3</a:t>
            </a:r>
            <a:r>
              <a:rPr lang="zh-TW" altLang="zh-TW" kern="100" dirty="0">
                <a:solidFill>
                  <a:srgbClr val="333333"/>
                </a:solidFill>
                <a:latin typeface="Helvetica" panose="020B0604020202020204" pitchFamily="34" charset="0"/>
                <a:ea typeface="新細明體" panose="02020500000000000000" pitchFamily="18" charset="-120"/>
                <a:cs typeface="Helvetica" panose="020B0604020202020204" pitchFamily="34" charset="0"/>
              </a:rPr>
              <a:t>％～</a:t>
            </a:r>
            <a:r>
              <a:rPr lang="en-US" altLang="zh-TW" kern="100" dirty="0">
                <a:solidFill>
                  <a:srgbClr val="333333"/>
                </a:solidFill>
                <a:latin typeface="Helvetica" panose="020B0604020202020204" pitchFamily="34" charset="0"/>
                <a:ea typeface="新細明體" panose="02020500000000000000" pitchFamily="18" charset="-120"/>
                <a:cs typeface="Times New Roman" panose="02020603050405020304" pitchFamily="18" charset="0"/>
              </a:rPr>
              <a:t>4</a:t>
            </a:r>
            <a:r>
              <a:rPr lang="zh-TW" altLang="zh-TW" kern="100" dirty="0">
                <a:solidFill>
                  <a:srgbClr val="333333"/>
                </a:solidFill>
                <a:latin typeface="Helvetica" panose="020B0604020202020204" pitchFamily="34" charset="0"/>
                <a:ea typeface="新細明體" panose="02020500000000000000" pitchFamily="18" charset="-120"/>
                <a:cs typeface="Helvetica" panose="020B0604020202020204" pitchFamily="34" charset="0"/>
              </a:rPr>
              <a:t>％，因此我們想發明一個可以將人類潛力完全發揮的器具</a:t>
            </a:r>
            <a:endParaRPr lang="zh-TW" altLang="zh-TW" kern="100" dirty="0">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pic>
        <p:nvPicPr>
          <p:cNvPr id="4" name="圖片 3"/>
          <p:cNvPicPr>
            <a:picLocks noChangeAspect="1"/>
          </p:cNvPicPr>
          <p:nvPr/>
        </p:nvPicPr>
        <p:blipFill rotWithShape="1">
          <a:blip r:embed="rId2">
            <a:extLst>
              <a:ext uri="{28A0092B-C50C-407E-A947-70E740481C1C}">
                <a14:useLocalDpi xmlns:a14="http://schemas.microsoft.com/office/drawing/2010/main" val="0"/>
              </a:ext>
            </a:extLst>
          </a:blip>
          <a:srcRect l="48856" t="385" r="542" b="-385"/>
          <a:stretch/>
        </p:blipFill>
        <p:spPr>
          <a:xfrm>
            <a:off x="9684568" y="342899"/>
            <a:ext cx="2079725" cy="5785339"/>
          </a:xfrm>
          <a:prstGeom prst="rect">
            <a:avLst/>
          </a:prstGeom>
        </p:spPr>
      </p:pic>
    </p:spTree>
    <p:extLst>
      <p:ext uri="{BB962C8B-B14F-4D97-AF65-F5344CB8AC3E}">
        <p14:creationId xmlns:p14="http://schemas.microsoft.com/office/powerpoint/2010/main" val="1456352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C57D5AB-8376-475A-B36B-B020B0FBF3B1}"/>
              </a:ext>
            </a:extLst>
          </p:cNvPr>
          <p:cNvSpPr>
            <a:spLocks noGrp="1"/>
          </p:cNvSpPr>
          <p:nvPr>
            <p:ph type="title"/>
          </p:nvPr>
        </p:nvSpPr>
        <p:spPr/>
        <p:txBody>
          <a:bodyPr/>
          <a:lstStyle/>
          <a:p>
            <a:r>
              <a:rPr lang="en-US" altLang="zh-TW" dirty="0"/>
              <a:t>inspiration</a:t>
            </a:r>
            <a:endParaRPr lang="zh-TW" altLang="en-US" dirty="0"/>
          </a:p>
        </p:txBody>
      </p:sp>
      <p:sp>
        <p:nvSpPr>
          <p:cNvPr id="3" name="內容版面配置區 2">
            <a:extLst>
              <a:ext uri="{FF2B5EF4-FFF2-40B4-BE49-F238E27FC236}">
                <a16:creationId xmlns:a16="http://schemas.microsoft.com/office/drawing/2014/main" id="{D61E6F66-7892-480F-AA1D-8BE8185B8678}"/>
              </a:ext>
            </a:extLst>
          </p:cNvPr>
          <p:cNvSpPr>
            <a:spLocks noGrp="1"/>
          </p:cNvSpPr>
          <p:nvPr>
            <p:ph idx="1"/>
          </p:nvPr>
        </p:nvSpPr>
        <p:spPr>
          <a:xfrm>
            <a:off x="1069848" y="1669600"/>
            <a:ext cx="10058400" cy="4245745"/>
          </a:xfrm>
        </p:spPr>
        <p:txBody>
          <a:bodyPr>
            <a:normAutofit fontScale="92500" lnSpcReduction="20000"/>
          </a:bodyPr>
          <a:lstStyle/>
          <a:p>
            <a:pPr marL="0" indent="0">
              <a:buNone/>
            </a:pPr>
            <a:endParaRPr lang="zh-TW" altLang="zh-TW" sz="2800" dirty="0"/>
          </a:p>
          <a:p>
            <a:r>
              <a:rPr lang="en-US" altLang="zh-TW" sz="3000" dirty="0"/>
              <a:t>Hawking, Einstein, Newton, Da Vinci, Ptolemy, etc., their brains are developed more than us. Actually, our brains are actually more unpredictable in our mind.</a:t>
            </a:r>
          </a:p>
          <a:p>
            <a:r>
              <a:rPr lang="en-US" altLang="zh-TW" sz="3000" dirty="0"/>
              <a:t> If the brain continues to develop, will it be like the movie </a:t>
            </a:r>
            <a:r>
              <a:rPr lang="en-US" altLang="zh-TW" sz="3000" i="1" dirty="0"/>
              <a:t>Lucy </a:t>
            </a:r>
            <a:r>
              <a:rPr lang="en-US" altLang="zh-TW" sz="3000" dirty="0"/>
              <a:t>plot? Can we abstract creations? Can we control other things? Can we become other things? Can we jump off the frame of time and space?</a:t>
            </a:r>
            <a:endParaRPr lang="zh-TW" altLang="zh-TW" sz="3000" dirty="0"/>
          </a:p>
          <a:p>
            <a:r>
              <a:rPr lang="zh-TW" altLang="zh-TW" dirty="0"/>
              <a:t>基於我們的大腦只使用到</a:t>
            </a:r>
            <a:r>
              <a:rPr lang="en-US" altLang="zh-TW" dirty="0"/>
              <a:t>3~4%</a:t>
            </a:r>
            <a:r>
              <a:rPr lang="zh-TW" altLang="zh-TW" dirty="0"/>
              <a:t>，我們很難想像人腦繼續開發會發生甚麼事情。或許像霍金，愛因斯坦，牛頓，達文西，托勒密等人，他們的大腦開發的比我們更多，我們的大腦，其實比我們認知中更深不可測</a:t>
            </a:r>
            <a:r>
              <a:rPr lang="en-US" altLang="zh-TW" dirty="0"/>
              <a:t>.</a:t>
            </a:r>
          </a:p>
          <a:p>
            <a:r>
              <a:rPr lang="zh-TW" altLang="zh-TW" dirty="0"/>
              <a:t>那如果大腦繼續開發下去呢</a:t>
            </a:r>
            <a:r>
              <a:rPr lang="en-US" altLang="zh-TW" dirty="0"/>
              <a:t>?</a:t>
            </a:r>
            <a:r>
              <a:rPr lang="zh-TW" altLang="zh-TW" dirty="0"/>
              <a:t>會像電影</a:t>
            </a:r>
            <a:r>
              <a:rPr lang="en-US" altLang="zh-TW" dirty="0"/>
              <a:t>&lt;</a:t>
            </a:r>
            <a:r>
              <a:rPr lang="zh-TW" altLang="zh-TW" dirty="0"/>
              <a:t>露西</a:t>
            </a:r>
            <a:r>
              <a:rPr lang="en-US" altLang="zh-TW" dirty="0"/>
              <a:t>&gt;</a:t>
            </a:r>
            <a:r>
              <a:rPr lang="zh-TW" altLang="zh-TW" dirty="0"/>
              <a:t>一樣嗎</a:t>
            </a:r>
            <a:r>
              <a:rPr lang="en-US" altLang="zh-TW" dirty="0"/>
              <a:t>?</a:t>
            </a:r>
            <a:r>
              <a:rPr lang="zh-TW" altLang="zh-TW" dirty="0"/>
              <a:t>能憑空造物嗎</a:t>
            </a:r>
            <a:r>
              <a:rPr lang="en-US" altLang="zh-TW" dirty="0"/>
              <a:t>?</a:t>
            </a:r>
            <a:r>
              <a:rPr lang="zh-TW" altLang="en-US" dirty="0"/>
              <a:t> </a:t>
            </a:r>
            <a:r>
              <a:rPr lang="zh-TW" altLang="zh-TW" dirty="0"/>
              <a:t>能操情他物品嗎</a:t>
            </a:r>
            <a:r>
              <a:rPr lang="en-US" altLang="zh-TW" dirty="0"/>
              <a:t>?</a:t>
            </a:r>
            <a:r>
              <a:rPr lang="zh-TW" altLang="zh-TW" dirty="0"/>
              <a:t>能變成其他物品嗎</a:t>
            </a:r>
            <a:r>
              <a:rPr lang="en-US" altLang="zh-TW" dirty="0"/>
              <a:t>?</a:t>
            </a:r>
            <a:r>
              <a:rPr lang="zh-TW" altLang="zh-TW" dirty="0"/>
              <a:t>能跳脫時空的框架嗎</a:t>
            </a:r>
            <a:r>
              <a:rPr lang="en-US" altLang="zh-TW" dirty="0"/>
              <a:t>?</a:t>
            </a:r>
            <a:endParaRPr lang="zh-TW" altLang="zh-TW" dirty="0"/>
          </a:p>
          <a:p>
            <a:endParaRPr lang="zh-TW" altLang="en-US" dirty="0"/>
          </a:p>
        </p:txBody>
      </p:sp>
      <p:pic>
        <p:nvPicPr>
          <p:cNvPr id="4" name="圖片 3"/>
          <p:cNvPicPr>
            <a:picLocks noChangeAspect="1"/>
          </p:cNvPicPr>
          <p:nvPr/>
        </p:nvPicPr>
        <p:blipFill rotWithShape="1">
          <a:blip r:embed="rId2">
            <a:extLst>
              <a:ext uri="{28A0092B-C50C-407E-A947-70E740481C1C}">
                <a14:useLocalDpi xmlns:a14="http://schemas.microsoft.com/office/drawing/2010/main" val="0"/>
              </a:ext>
            </a:extLst>
          </a:blip>
          <a:srcRect l="31575" t="92308" r="29525" b="1648"/>
          <a:stretch/>
        </p:blipFill>
        <p:spPr>
          <a:xfrm rot="20926964">
            <a:off x="6655778" y="6047229"/>
            <a:ext cx="3745523" cy="326992"/>
          </a:xfrm>
          <a:prstGeom prst="rect">
            <a:avLst/>
          </a:prstGeom>
        </p:spPr>
      </p:pic>
      <p:pic>
        <p:nvPicPr>
          <p:cNvPr id="5" name="圖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42192" y="327910"/>
            <a:ext cx="1578691" cy="1450731"/>
          </a:xfrm>
          <a:prstGeom prst="rect">
            <a:avLst/>
          </a:prstGeom>
        </p:spPr>
      </p:pic>
      <p:pic>
        <p:nvPicPr>
          <p:cNvPr id="6" name="圖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20690" y="458355"/>
            <a:ext cx="1339059" cy="1503283"/>
          </a:xfrm>
          <a:prstGeom prst="rect">
            <a:avLst/>
          </a:prstGeom>
        </p:spPr>
      </p:pic>
      <p:pic>
        <p:nvPicPr>
          <p:cNvPr id="7" name="圖片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996" y="2628900"/>
            <a:ext cx="973852" cy="1375760"/>
          </a:xfrm>
          <a:prstGeom prst="rect">
            <a:avLst/>
          </a:prstGeom>
        </p:spPr>
      </p:pic>
    </p:spTree>
    <p:extLst>
      <p:ext uri="{BB962C8B-B14F-4D97-AF65-F5344CB8AC3E}">
        <p14:creationId xmlns:p14="http://schemas.microsoft.com/office/powerpoint/2010/main" val="2026225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C57D5AB-8376-475A-B36B-B020B0FBF3B1}"/>
              </a:ext>
            </a:extLst>
          </p:cNvPr>
          <p:cNvSpPr>
            <a:spLocks noGrp="1"/>
          </p:cNvSpPr>
          <p:nvPr>
            <p:ph type="title"/>
          </p:nvPr>
        </p:nvSpPr>
        <p:spPr/>
        <p:txBody>
          <a:bodyPr>
            <a:normAutofit/>
          </a:bodyPr>
          <a:lstStyle/>
          <a:p>
            <a:r>
              <a:rPr lang="en-US" altLang="zh-TW" sz="4800" dirty="0"/>
              <a:t>function</a:t>
            </a:r>
            <a:endParaRPr lang="zh-TW" altLang="en-US" sz="4800" dirty="0"/>
          </a:p>
        </p:txBody>
      </p:sp>
      <p:sp>
        <p:nvSpPr>
          <p:cNvPr id="3" name="內容版面配置區 2">
            <a:extLst>
              <a:ext uri="{FF2B5EF4-FFF2-40B4-BE49-F238E27FC236}">
                <a16:creationId xmlns:a16="http://schemas.microsoft.com/office/drawing/2014/main" id="{D61E6F66-7892-480F-AA1D-8BE8185B8678}"/>
              </a:ext>
            </a:extLst>
          </p:cNvPr>
          <p:cNvSpPr>
            <a:spLocks noGrp="1"/>
          </p:cNvSpPr>
          <p:nvPr>
            <p:ph idx="1"/>
          </p:nvPr>
        </p:nvSpPr>
        <p:spPr>
          <a:xfrm>
            <a:off x="1069848" y="1828800"/>
            <a:ext cx="10058400" cy="4343400"/>
          </a:xfrm>
        </p:spPr>
        <p:txBody>
          <a:bodyPr>
            <a:normAutofit/>
          </a:bodyPr>
          <a:lstStyle/>
          <a:p>
            <a:r>
              <a:rPr lang="en-US" altLang="zh-TW" sz="2800" dirty="0"/>
              <a:t>1. As the name implies, thinking accelerates.(</a:t>
            </a:r>
            <a:r>
              <a:rPr lang="zh-TW" altLang="en-US" dirty="0"/>
              <a:t>顧名思義，思考加速</a:t>
            </a:r>
            <a:r>
              <a:rPr lang="en-US" altLang="zh-TW" dirty="0"/>
              <a:t>) </a:t>
            </a:r>
            <a:r>
              <a:rPr lang="en-US" altLang="zh-TW" sz="2800" dirty="0"/>
              <a:t>You can start using this product by saying “Burst Link”.</a:t>
            </a:r>
          </a:p>
          <a:p>
            <a:r>
              <a:rPr lang="en-US" altLang="zh-TW" sz="2800" dirty="0"/>
              <a:t>2. </a:t>
            </a:r>
            <a:r>
              <a:rPr lang="en-US" altLang="zh-TW" sz="2800" dirty="0">
                <a:solidFill>
                  <a:srgbClr val="444950"/>
                </a:solidFill>
                <a:latin typeface="Helvetica" panose="020B0604020202020204" pitchFamily="34" charset="0"/>
              </a:rPr>
              <a:t>While you use it you </a:t>
            </a:r>
            <a:r>
              <a:rPr lang="en-US" altLang="zh-TW" sz="2800" dirty="0" err="1">
                <a:solidFill>
                  <a:srgbClr val="444950"/>
                </a:solidFill>
                <a:latin typeface="Helvetica" panose="020B0604020202020204" pitchFamily="34" charset="0"/>
              </a:rPr>
              <a:t>wil</a:t>
            </a:r>
            <a:r>
              <a:rPr lang="en-US" altLang="zh-TW" sz="2800" dirty="0">
                <a:solidFill>
                  <a:srgbClr val="444950"/>
                </a:solidFill>
                <a:latin typeface="Helvetica" panose="020B0604020202020204" pitchFamily="34" charset="0"/>
              </a:rPr>
              <a:t> feel exciting and won't feel tire.</a:t>
            </a:r>
            <a:r>
              <a:rPr lang="en-US" altLang="zh-TW" dirty="0"/>
              <a:t>(</a:t>
            </a:r>
            <a:r>
              <a:rPr lang="zh-TW" altLang="en-US" dirty="0"/>
              <a:t>當進行思考動作時可以得到精神亢奮的效果</a:t>
            </a:r>
            <a:r>
              <a:rPr lang="en-US" altLang="zh-TW" dirty="0"/>
              <a:t>) </a:t>
            </a:r>
            <a:r>
              <a:rPr lang="en-US" altLang="zh-TW" sz="2800" dirty="0"/>
              <a:t>Keep you</a:t>
            </a:r>
            <a:r>
              <a:rPr lang="zh-TW" altLang="en-US" sz="2800" dirty="0"/>
              <a:t> </a:t>
            </a:r>
            <a:r>
              <a:rPr lang="en-US" altLang="zh-TW" sz="2800" dirty="0"/>
              <a:t>doing the </a:t>
            </a:r>
            <a:r>
              <a:rPr lang="en-US" altLang="zh-TW" sz="2800" dirty="0" err="1"/>
              <a:t>samething</a:t>
            </a:r>
            <a:r>
              <a:rPr lang="en-US" altLang="zh-TW" sz="2800" dirty="0"/>
              <a:t> continuously</a:t>
            </a:r>
            <a:r>
              <a:rPr lang="en-US" altLang="zh-TW" dirty="0"/>
              <a:t>.(</a:t>
            </a:r>
            <a:r>
              <a:rPr lang="zh-TW" altLang="en-US" dirty="0"/>
              <a:t>讓你持續地做同件事情</a:t>
            </a:r>
            <a:r>
              <a:rPr lang="en-US" altLang="zh-TW" dirty="0"/>
              <a:t>)</a:t>
            </a:r>
          </a:p>
          <a:p>
            <a:r>
              <a:rPr lang="en-US" altLang="zh-TW" sz="2800" dirty="0"/>
              <a:t>3.The archetype of the machine is like a helmet</a:t>
            </a:r>
            <a:r>
              <a:rPr lang="en-US" altLang="zh-TW" dirty="0"/>
              <a:t>(</a:t>
            </a:r>
            <a:r>
              <a:rPr lang="zh-TW" altLang="en-US" dirty="0"/>
              <a:t>造型就原本的安全帽</a:t>
            </a:r>
            <a:r>
              <a:rPr lang="en-US" altLang="zh-TW" dirty="0"/>
              <a:t>) </a:t>
            </a:r>
            <a:r>
              <a:rPr lang="en-US" altLang="zh-TW" sz="2800" dirty="0"/>
              <a:t>And we use the latest invisible material to hide high-tech items.(</a:t>
            </a:r>
            <a:r>
              <a:rPr lang="zh-TW" altLang="en-US" dirty="0"/>
              <a:t>我們使用了最新隱形材質，將高科技物品全部隱藏</a:t>
            </a:r>
            <a:r>
              <a:rPr lang="en-US" altLang="zh-TW" dirty="0"/>
              <a:t>)</a:t>
            </a:r>
            <a:r>
              <a:rPr lang="en-US" altLang="zh-TW" sz="2800" dirty="0"/>
              <a:t> Achieve to protect our customers</a:t>
            </a:r>
            <a:r>
              <a:rPr lang="en-US" altLang="zh-TW" dirty="0"/>
              <a:t>.(</a:t>
            </a:r>
            <a:r>
              <a:rPr lang="zh-TW" altLang="en-US" dirty="0"/>
              <a:t>達到保障我們的客戶</a:t>
            </a:r>
            <a:r>
              <a:rPr lang="en-US" altLang="zh-TW" dirty="0"/>
              <a:t>)</a:t>
            </a:r>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3370" y="5227028"/>
            <a:ext cx="2174629" cy="1630972"/>
          </a:xfrm>
          <a:prstGeom prst="rect">
            <a:avLst/>
          </a:prstGeom>
        </p:spPr>
      </p:pic>
    </p:spTree>
    <p:extLst>
      <p:ext uri="{BB962C8B-B14F-4D97-AF65-F5344CB8AC3E}">
        <p14:creationId xmlns:p14="http://schemas.microsoft.com/office/powerpoint/2010/main" val="874119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C57D5AB-8376-475A-B36B-B020B0FBF3B1}"/>
              </a:ext>
            </a:extLst>
          </p:cNvPr>
          <p:cNvSpPr>
            <a:spLocks noGrp="1"/>
          </p:cNvSpPr>
          <p:nvPr>
            <p:ph type="title"/>
          </p:nvPr>
        </p:nvSpPr>
        <p:spPr/>
        <p:txBody>
          <a:bodyPr/>
          <a:lstStyle/>
          <a:p>
            <a:r>
              <a:rPr lang="en-US" altLang="zh-TW" dirty="0"/>
              <a:t>Reflection</a:t>
            </a:r>
            <a:r>
              <a:rPr lang="zh-TW" altLang="en-US" sz="1800" dirty="0"/>
              <a:t>反思</a:t>
            </a:r>
          </a:p>
        </p:txBody>
      </p:sp>
      <p:sp>
        <p:nvSpPr>
          <p:cNvPr id="3" name="內容版面配置區 2">
            <a:extLst>
              <a:ext uri="{FF2B5EF4-FFF2-40B4-BE49-F238E27FC236}">
                <a16:creationId xmlns:a16="http://schemas.microsoft.com/office/drawing/2014/main" id="{D61E6F66-7892-480F-AA1D-8BE8185B8678}"/>
              </a:ext>
            </a:extLst>
          </p:cNvPr>
          <p:cNvSpPr>
            <a:spLocks noGrp="1"/>
          </p:cNvSpPr>
          <p:nvPr>
            <p:ph idx="1"/>
          </p:nvPr>
        </p:nvSpPr>
        <p:spPr>
          <a:xfrm>
            <a:off x="1069848" y="1731146"/>
            <a:ext cx="10058400" cy="4441054"/>
          </a:xfrm>
        </p:spPr>
        <p:txBody>
          <a:bodyPr>
            <a:normAutofit fontScale="92500"/>
          </a:bodyPr>
          <a:lstStyle/>
          <a:p>
            <a:r>
              <a:rPr lang="en-US" altLang="zh-TW" sz="2800" dirty="0"/>
              <a:t>Accelerating your own thinking , and making yourself achieve as soon as possible.</a:t>
            </a:r>
            <a:r>
              <a:rPr lang="en-US" altLang="zh-TW" dirty="0"/>
              <a:t>(</a:t>
            </a:r>
            <a:r>
              <a:rPr lang="zh-TW" altLang="en-US" dirty="0"/>
              <a:t>使自己在有限的時間內達到平時不可能的結果。</a:t>
            </a:r>
            <a:r>
              <a:rPr lang="en-US" altLang="zh-TW" dirty="0"/>
              <a:t>) </a:t>
            </a:r>
            <a:r>
              <a:rPr lang="en-US" altLang="zh-TW" sz="2800" dirty="0"/>
              <a:t>For the future, it may have lots of developments. e.g.  developing into another world war (as stated in a novel), or developing into utopian world-- eradicating political corruption </a:t>
            </a:r>
            <a:r>
              <a:rPr lang="zh-TW" altLang="en-US" sz="2800" dirty="0"/>
              <a:t>、</a:t>
            </a:r>
            <a:r>
              <a:rPr lang="en-US" altLang="zh-TW" sz="2800" dirty="0"/>
              <a:t> War-torn</a:t>
            </a:r>
            <a:r>
              <a:rPr lang="en-US" altLang="zh-TW" sz="2200" dirty="0"/>
              <a:t>(</a:t>
            </a:r>
            <a:r>
              <a:rPr lang="zh-TW" altLang="en-US" dirty="0"/>
              <a:t>對於未來，它或許可能有其他的發展。如</a:t>
            </a:r>
            <a:r>
              <a:rPr lang="en-US" altLang="zh-TW" dirty="0"/>
              <a:t>:</a:t>
            </a:r>
            <a:r>
              <a:rPr lang="zh-TW" altLang="en-US" dirty="0"/>
              <a:t>發展成另一個世界戰爭</a:t>
            </a:r>
            <a:r>
              <a:rPr lang="en-US" altLang="zh-TW" dirty="0"/>
              <a:t>(</a:t>
            </a:r>
            <a:r>
              <a:rPr lang="zh-TW" altLang="en-US" dirty="0"/>
              <a:t>某部小說裡所說的</a:t>
            </a:r>
            <a:r>
              <a:rPr lang="en-US" altLang="zh-TW" dirty="0"/>
              <a:t>)</a:t>
            </a:r>
            <a:r>
              <a:rPr lang="zh-TW" altLang="en-US" dirty="0"/>
              <a:t>、或發展成烏托邦的世界，改變了社會的上政治腐敗、械鬥分生、病態滿窗的問題。</a:t>
            </a:r>
            <a:r>
              <a:rPr lang="en-US" altLang="zh-TW" dirty="0"/>
              <a:t>)</a:t>
            </a:r>
          </a:p>
          <a:p>
            <a:r>
              <a:rPr lang="en-US" altLang="zh-TW" sz="2800" dirty="0"/>
              <a:t>Ponder accelerator seems like good things, but we can't insure its future possibilities, and relying on technology to gradually stop busy life can make our be mare happy ? Or we indulge in it? </a:t>
            </a:r>
            <a:r>
              <a:rPr lang="en-US" altLang="zh-TW" sz="2200" dirty="0"/>
              <a:t>(</a:t>
            </a:r>
            <a:r>
              <a:rPr lang="zh-TW" altLang="en-US" dirty="0"/>
              <a:t>思考加速器看似好東西，但是我們無法保證其未來的可能性，而且對依靠著科技而逐漸停止忙碌生活的我們，生活上真的會更有樂趣嗎</a:t>
            </a:r>
            <a:r>
              <a:rPr lang="en-US" altLang="zh-TW" dirty="0"/>
              <a:t>?</a:t>
            </a:r>
            <a:r>
              <a:rPr lang="zh-TW" altLang="en-US" dirty="0"/>
              <a:t>我們真的需要思考加速器嗎</a:t>
            </a:r>
            <a:r>
              <a:rPr lang="en-US" altLang="zh-TW" dirty="0"/>
              <a:t>?)</a:t>
            </a:r>
            <a:endParaRPr lang="zh-TW" altLang="en-US" dirty="0"/>
          </a:p>
        </p:txBody>
      </p:sp>
    </p:spTree>
    <p:extLst>
      <p:ext uri="{BB962C8B-B14F-4D97-AF65-F5344CB8AC3E}">
        <p14:creationId xmlns:p14="http://schemas.microsoft.com/office/powerpoint/2010/main" val="33693850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木刻字型">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TM03090434[[fn=木頭類型]]</Template>
  <TotalTime>6</TotalTime>
  <Words>654</Words>
  <Application>Microsoft Office PowerPoint</Application>
  <PresentationFormat>寬螢幕</PresentationFormat>
  <Paragraphs>17</Paragraphs>
  <Slides>5</Slides>
  <Notes>0</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5</vt:i4>
      </vt:variant>
    </vt:vector>
  </HeadingPairs>
  <TitlesOfParts>
    <vt:vector size="15" baseType="lpstr">
      <vt:lpstr>微軟正黑體</vt:lpstr>
      <vt:lpstr>新細明體</vt:lpstr>
      <vt:lpstr>標楷體</vt:lpstr>
      <vt:lpstr>Calibri</vt:lpstr>
      <vt:lpstr>Helvetica</vt:lpstr>
      <vt:lpstr>Rockwell</vt:lpstr>
      <vt:lpstr>Rockwell Condensed</vt:lpstr>
      <vt:lpstr>Times New Roman</vt:lpstr>
      <vt:lpstr>Wingdings</vt:lpstr>
      <vt:lpstr>木刻字型</vt:lpstr>
      <vt:lpstr>Ponder accelerator 思考加速器</vt:lpstr>
      <vt:lpstr>motivation</vt:lpstr>
      <vt:lpstr>inspiration</vt:lpstr>
      <vt:lpstr>function</vt:lpstr>
      <vt:lpstr>Reflection反思</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言 文俊</cp:lastModifiedBy>
  <cp:revision>13</cp:revision>
  <dcterms:created xsi:type="dcterms:W3CDTF">2018-10-17T13:42:24Z</dcterms:created>
  <dcterms:modified xsi:type="dcterms:W3CDTF">2018-10-18T05:01:19Z</dcterms:modified>
</cp:coreProperties>
</file>